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68" r:id="rId3"/>
    <p:sldId id="276" r:id="rId4"/>
    <p:sldId id="272" r:id="rId5"/>
    <p:sldId id="273" r:id="rId6"/>
    <p:sldId id="274" r:id="rId7"/>
    <p:sldId id="275" r:id="rId8"/>
    <p:sldId id="277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9"/>
    <a:srgbClr val="D3B979"/>
    <a:srgbClr val="D2C121"/>
    <a:srgbClr val="D2B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29322-3808-457C-8571-4E2F32D8B89F}" v="6" dt="2023-01-16T21:42:23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85852" autoAdjust="0"/>
  </p:normalViewPr>
  <p:slideViewPr>
    <p:cSldViewPr>
      <p:cViewPr varScale="1">
        <p:scale>
          <a:sx n="98" d="100"/>
          <a:sy n="98" d="100"/>
        </p:scale>
        <p:origin x="19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0A908-C416-4BDD-AF43-E2FF286C04C9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C72D3-4FA3-4B57-AC99-AB101CA2F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4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stueduc.2016.08.007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jpubeco.2016.11.006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i.org/10.1080/03634520216516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cassembly.uccs.edu/recommendations-how-use-fcqs-merit-and-rpt-evaluation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Uttl, B., White, C. A., &amp; Gonzalez, D. W. (2017). Meta-analysis of faculty's teaching effectiveness: Student evaluation of teaching ratings and student learning are not related.</a:t>
            </a:r>
            <a:r>
              <a:rPr lang="en-US" b="0" i="1" dirty="0">
                <a:solidFill>
                  <a:srgbClr val="333333"/>
                </a:solidFill>
                <a:effectLst/>
                <a:latin typeface="Helvetica Neue"/>
              </a:rPr>
              <a:t> Studies in Educational Evaluation, 54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22-42. </a:t>
            </a:r>
            <a:r>
              <a:rPr lang="en-US" b="0" i="0" u="none" strike="noStrike" dirty="0">
                <a:solidFill>
                  <a:srgbClr val="2659AB"/>
                </a:solidFill>
                <a:effectLst/>
                <a:latin typeface="Helvetica Neue"/>
                <a:hlinkClick r:id="rId3"/>
              </a:rPr>
              <a:t>https://doi.org/10.1016/j.stueduc.2016.08.007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/>
          </a:p>
          <a:p>
            <a:r>
              <a:rPr lang="en-US" dirty="0"/>
              <a:t>See https://women.uccs.edu/fcqs-bias-student-evaluation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3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Freishtat (Director of UC Berkeley's Center for Teaching and Learning) report for Ryerson case: review of research</a:t>
            </a:r>
          </a:p>
          <a:p>
            <a:r>
              <a:rPr lang="en-US" dirty="0"/>
              <a:t>https://ocufa.on.ca/assets/RFA.v.Ryerson_Freishtat.Expert.Supplemental.Reports_2016.2018.pdf?mc_cid=7bb120ce70&amp;mc_eid=%5BUNIQID%5D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Boring, A. (2017). Gender biases in student evaluations of teaching.</a:t>
            </a:r>
            <a:r>
              <a:rPr lang="en-US" b="0" i="1" dirty="0">
                <a:solidFill>
                  <a:srgbClr val="333333"/>
                </a:solidFill>
                <a:effectLst/>
                <a:latin typeface="Helvetica Neue"/>
              </a:rPr>
              <a:t> Journal of Public Economics, 145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27-41. </a:t>
            </a:r>
            <a:r>
              <a:rPr lang="en-US" b="0" i="0" u="none" strike="noStrike" dirty="0">
                <a:solidFill>
                  <a:srgbClr val="2659AB"/>
                </a:solidFill>
                <a:effectLst/>
                <a:latin typeface="Helvetica Neue"/>
                <a:hlinkClick r:id="rId3"/>
              </a:rPr>
              <a:t>https://doi.org/10.1016/j.jpubeco.2016.11.006</a:t>
            </a:r>
            <a:endParaRPr lang="en-US" b="0" i="0" u="none" strike="noStrike" dirty="0">
              <a:solidFill>
                <a:srgbClr val="2659AB"/>
              </a:solidFill>
              <a:effectLst/>
              <a:latin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dirty="0">
              <a:solidFill>
                <a:srgbClr val="2659AB"/>
              </a:solidFill>
              <a:effectLst/>
              <a:latin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Russ, T. L., Simonds, C., &amp; Hunt, S. (2002). Coming Out in the Classroom...An Occupational Hazard: The Influence of Sexual Orientation on Teacher Credibility and Perceived Student Learning. </a:t>
            </a:r>
            <a:r>
              <a:rPr lang="en-US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Communication Education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n-US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51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(3), 311–324. </a:t>
            </a:r>
            <a:r>
              <a:rPr lang="en-US" b="0" i="0" u="none" strike="noStrike">
                <a:solidFill>
                  <a:srgbClr val="006DB4"/>
                </a:solidFill>
                <a:effectLst/>
                <a:latin typeface="Open Sans" panose="020B0606030504020204" pitchFamily="34" charset="0"/>
                <a:hlinkClick r:id="rId4"/>
              </a:rPr>
              <a:t>https://doi.org/10.1080/03634520216516</a:t>
            </a:r>
            <a:endParaRPr lang="en-US" b="0" i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dirty="0">
              <a:solidFill>
                <a:srgbClr val="2659AB"/>
              </a:solidFill>
              <a:effectLst/>
              <a:latin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dirty="0">
              <a:solidFill>
                <a:srgbClr val="2659AB"/>
              </a:solidFill>
              <a:effectLst/>
              <a:latin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See https://women.uccs.edu/fcqs-bias-student-evaluation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00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See https://women.uccs.edu/fcqs-bias-student-evaluation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https://fauw.blog/2018/07/05/ryerson-arbitration-decision-regarding-use-of-student-evaluations-of-teaching/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9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https://www.asanet.org/wp-content/uploads/asa_statement_on_student_evaluations_of_teaching_feb132020.pdf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72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https://www.asanet.org/wp-content/uploads/asa_statement_on_student_evaluations_of_teaching_feb132020.pdf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07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hlinkClick r:id="rId3"/>
              </a:rPr>
              <a:t>https://facassembly.uccs.edu/recommendations-how-use-fcqs-merit-and-rpt-evaluations</a:t>
            </a:r>
            <a:r>
              <a:rPr lang="en-US" sz="1200" dirty="0">
                <a:latin typeface="+mn-lt"/>
              </a:rPr>
              <a:t>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C72D3-4FA3-4B57-AC99-AB101CA2F0B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0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CCS Signature - Revers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438400"/>
            <a:ext cx="7391400" cy="1023257"/>
          </a:xfrm>
          <a:prstGeom prst="rect">
            <a:avLst/>
          </a:prstGeom>
        </p:spPr>
      </p:pic>
      <p:pic>
        <p:nvPicPr>
          <p:cNvPr id="5" name="Picture 4" descr="UCwCampusesRe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91000"/>
            <a:ext cx="5029200" cy="9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CCS Signature - Revers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1379"/>
            <a:ext cx="2581774" cy="354221"/>
          </a:xfrm>
          <a:prstGeom prst="rect">
            <a:avLst/>
          </a:prstGeom>
        </p:spPr>
      </p:pic>
      <p:pic>
        <p:nvPicPr>
          <p:cNvPr id="12" name="Picture 11" descr="UCwCampusesRev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283472"/>
            <a:ext cx="2209801" cy="422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 Black"/>
          <a:ea typeface="+mn-ea"/>
          <a:cs typeface="Arial Blac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nlii.ca/t/hsqk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men.uccs.edu/fcqs-bias-student-evaluation" TargetMode="External"/><Relationship Id="rId2" Type="http://schemas.openxmlformats.org/officeDocument/2006/relationships/hyperlink" Target="https://facassembly.uccs.edu/fcq-revis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auw.blog/2018/07/05/ryerson-arbitration-decision-regarding-use-of-student-evaluations-of-teaching/" TargetMode="External"/><Relationship Id="rId4" Type="http://schemas.openxmlformats.org/officeDocument/2006/relationships/hyperlink" Target="https://www.asanet.org/wp-content/uploads/asa_statement_on_student_evaluations_of_teaching_feb13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Evaluations of Teaching (SETs)/FCQs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168774"/>
            <a:ext cx="71628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Elizabeth Daniels, Ph.D.</a:t>
            </a:r>
          </a:p>
          <a:p>
            <a:r>
              <a:rPr lang="en-US" sz="2400" dirty="0"/>
              <a:t>Associate Professor </a:t>
            </a:r>
            <a:r>
              <a:rPr lang="en-US" sz="2400"/>
              <a:t>in Psychology</a:t>
            </a:r>
            <a:endParaRPr lang="en-US" sz="2400" dirty="0"/>
          </a:p>
          <a:p>
            <a:r>
              <a:rPr lang="en-US" sz="2400" dirty="0"/>
              <a:t>University of Colorado Colorado Springs</a:t>
            </a:r>
          </a:p>
        </p:txBody>
      </p:sp>
    </p:spTree>
    <p:extLst>
      <p:ext uri="{BB962C8B-B14F-4D97-AF65-F5344CB8AC3E}">
        <p14:creationId xmlns:p14="http://schemas.microsoft.com/office/powerpoint/2010/main" val="147646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about SET/FCQ validity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not correlate with student learning or teaching effectiveness/quality.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Meta-analysis of 97 studies (Uttle et al., 2017)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Are a measure of student satisfaction and liking.</a:t>
            </a: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Are affected by course characteristics such as rigor, time of day, required vs. elective, class size, on-line vs. in person. 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Are affected by student characteristics such as prior interest, ability, attendance, grade expectations</a:t>
            </a: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977A-27C5-F491-94E1-CAC7B27B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about SET/FCQ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4FCFE-EE3C-0774-605C-429D8D71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Affected by faculty characteristics such as gender, age, race,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and sexual orientation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2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which are protected classes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Women tend to receive lower ratings than men.</a:t>
            </a:r>
          </a:p>
          <a:p>
            <a:pPr lvl="2" indent="-285750"/>
            <a:r>
              <a:rPr lang="en-US" sz="2000" b="0" i="0" dirty="0">
                <a:effectLst/>
              </a:rPr>
              <a:t>Evident even on seemingly “objective” measures, such as grading timeliness.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Faculty of color and non-native English speakers tend to receive lower ratings. </a:t>
            </a:r>
            <a:endParaRPr lang="en-US" sz="2000" b="0" i="0" u="none" strike="noStrike" baseline="0" dirty="0"/>
          </a:p>
          <a:p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Natural experiment (Boring, 2017): 20,197 student evals of 359 different professors; students randomly assigned to courses.</a:t>
            </a:r>
          </a:p>
          <a:p>
            <a:pPr lvl="1"/>
            <a:r>
              <a:rPr lang="en-US" sz="2000" dirty="0">
                <a:latin typeface="+mn-lt"/>
              </a:rPr>
              <a:t>Male professors receive </a:t>
            </a:r>
            <a:r>
              <a:rPr lang="en-US" sz="2000" dirty="0"/>
              <a:t>significantly higher overall satisfaction scores </a:t>
            </a:r>
            <a:r>
              <a:rPr lang="en-US" sz="2000" dirty="0">
                <a:latin typeface="+mn-lt"/>
              </a:rPr>
              <a:t>than female professors. </a:t>
            </a:r>
          </a:p>
          <a:p>
            <a:pPr lvl="1"/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500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8C13-012D-4BD0-2725-72334C44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about SET/FCQ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37E3-0B7B-2E20-FF46-935E1878B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+mn-lt"/>
              </a:rPr>
              <a:t>Low student response rates, especially in small classes, can skew quantitative data and result in unreliable findings.</a:t>
            </a:r>
          </a:p>
          <a:p>
            <a:pPr lvl="1"/>
            <a:r>
              <a:rPr lang="en-US" sz="2200" dirty="0"/>
              <a:t>Outliers can have outsized impact.</a:t>
            </a:r>
          </a:p>
          <a:p>
            <a:pPr lvl="1"/>
            <a:r>
              <a:rPr lang="en-US" sz="2200" dirty="0">
                <a:latin typeface="+mn-lt"/>
              </a:rPr>
              <a:t>Differences between students who respond and who don’t</a:t>
            </a:r>
          </a:p>
          <a:p>
            <a:pPr marL="457200" lvl="1" indent="0">
              <a:buNone/>
            </a:pP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Comparisons to departmental or university averages are problematic given the varied nature of courses (e.g., required technical class like statistics v. elective class like human sexuality) </a:t>
            </a:r>
          </a:p>
        </p:txBody>
      </p:sp>
    </p:spTree>
    <p:extLst>
      <p:ext uri="{BB962C8B-B14F-4D97-AF65-F5344CB8AC3E}">
        <p14:creationId xmlns:p14="http://schemas.microsoft.com/office/powerpoint/2010/main" val="276757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7EFB-A486-16D3-7A42-464FFF0E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Ryerson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BF52-0D6B-D147-F2C4-E9A6A59F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u="none" strike="noStrike" dirty="0">
                <a:solidFill>
                  <a:srgbClr val="287575"/>
                </a:solidFill>
                <a:effectLst/>
                <a:latin typeface="+mn-lt"/>
                <a:hlinkClick r:id="rId3"/>
              </a:rPr>
              <a:t>Ryerson University v Ryerson Faculty Association, 2018 CanLII 58446 (ON LA)</a:t>
            </a:r>
            <a:endParaRPr lang="en-US" b="0" i="0" u="none" strike="noStrike" dirty="0">
              <a:solidFill>
                <a:srgbClr val="287575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dirty="0">
              <a:solidFill>
                <a:srgbClr val="287575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Arbitration award between Ryerson Faculty Association and Ryerson University</a:t>
            </a:r>
          </a:p>
          <a:p>
            <a:r>
              <a:rPr lang="en-US" dirty="0">
                <a:latin typeface="+mn-lt"/>
              </a:rPr>
              <a:t>SETs cannot be used to measure teaching effectiveness for promotion and tenure.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7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513D-C3AA-D04A-AF43-4E8F7DF3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Sociological Association +17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1DC4-E47C-9DD0-E60C-0B97EA49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1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Questions on SETs should focus on student experiences, and the instruments should be framed as an opportunity for student feedback, rather than an opportunity for formal ratings of teaching effectiveness.</a:t>
            </a:r>
          </a:p>
          <a:p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SETs should not be used as the only evidence of teaching effectiveness. Rather, when they are used, they should be part of a holistic assessment that includes peer observations, reviews of teaching materials, and instructor self-reflections.</a:t>
            </a:r>
          </a:p>
          <a:p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SETs should not be used to compare individual faculty members to each other or to a department average.</a:t>
            </a:r>
          </a:p>
        </p:txBody>
      </p:sp>
    </p:spTree>
    <p:extLst>
      <p:ext uri="{BB962C8B-B14F-4D97-AF65-F5344CB8AC3E}">
        <p14:creationId xmlns:p14="http://schemas.microsoft.com/office/powerpoint/2010/main" val="284778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513D-C3AA-D04A-AF43-4E8F7DF3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 Sociological Association +17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1DC4-E47C-9DD0-E60C-0B97EA49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1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If quantitative scores are reported, they should include distributions, sample sizes, and response rates for each question on the instrument.</a:t>
            </a:r>
          </a:p>
          <a:p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Evaluators (e.g., chairs, deans, hiring committees, tenure and promotion committees) should be trained in how to interpret and use SETs as part of a holistic assessment of teaching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221856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DBFC-2667-354A-C78D-C8324D15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UCCS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0911-5DBC-B396-7317-1D9D182D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Teaching portfolio: reflective teaching statement or teaching philosophy</a:t>
            </a:r>
          </a:p>
          <a:p>
            <a:r>
              <a:rPr lang="en-US" sz="2400" dirty="0">
                <a:latin typeface="+mn-lt"/>
              </a:rPr>
              <a:t>Documentation of teaching, e.g., syllabi, assignments, exams, problem sets, sample materials</a:t>
            </a:r>
          </a:p>
          <a:p>
            <a:r>
              <a:rPr lang="en-US" sz="2400" dirty="0">
                <a:latin typeface="+mn-lt"/>
              </a:rPr>
              <a:t>Contributions to teaching profession and/or institution, e.g., pubs on teaching, work on curriculum development or revision, supporting colleagues on teaching matters</a:t>
            </a:r>
          </a:p>
          <a:p>
            <a:r>
              <a:rPr lang="en-US" sz="2400" dirty="0">
                <a:latin typeface="+mn-lt"/>
              </a:rPr>
              <a:t>Activities to improve instruction, e.g., design of new course, participation in professional seminars or meetings about teaching, lab manual</a:t>
            </a:r>
          </a:p>
        </p:txBody>
      </p:sp>
    </p:spTree>
    <p:extLst>
      <p:ext uri="{BB962C8B-B14F-4D97-AF65-F5344CB8AC3E}">
        <p14:creationId xmlns:p14="http://schemas.microsoft.com/office/powerpoint/2010/main" val="252470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UCCS:</a:t>
            </a:r>
            <a:endParaRPr lang="en-US" sz="2400" dirty="0">
              <a:latin typeface="+mn-lt"/>
              <a:hlinkClick r:id="rId2"/>
            </a:endParaRPr>
          </a:p>
          <a:p>
            <a:r>
              <a:rPr lang="en-US" sz="2400" dirty="0">
                <a:latin typeface="+mn-lt"/>
                <a:hlinkClick r:id="rId2"/>
              </a:rPr>
              <a:t>https://facassembly.uccs.edu/fcq-revision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  <a:hlinkClick r:id="rId3"/>
              </a:rPr>
              <a:t>https://women.uccs.edu/fcqs-bias-student-evaluation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National/International:</a:t>
            </a:r>
          </a:p>
          <a:p>
            <a:r>
              <a:rPr lang="en-US" sz="2400" dirty="0">
                <a:latin typeface="+mn-lt"/>
                <a:hlinkClick r:id="rId4"/>
              </a:rPr>
              <a:t>https://www.aaup.org/article/student-evaluations-teaching-are-not-valid#.Y8WFDHbMLSg</a:t>
            </a:r>
          </a:p>
          <a:p>
            <a:r>
              <a:rPr lang="en-US" sz="2400" dirty="0">
                <a:latin typeface="+mn-lt"/>
                <a:hlinkClick r:id="rId4"/>
              </a:rPr>
              <a:t>https://www.asanet.org/wp-content/uploads/asa_statement_on_student_evaluations_of_teaching_feb132020.pdf</a:t>
            </a:r>
            <a:r>
              <a:rPr lang="en-US" sz="2400" dirty="0">
                <a:latin typeface="+mn-lt"/>
              </a:rPr>
              <a:t>  </a:t>
            </a:r>
          </a:p>
          <a:p>
            <a:r>
              <a:rPr lang="en-US" sz="2400" dirty="0">
                <a:latin typeface="+mn-lt"/>
                <a:hlinkClick r:id="rId5"/>
              </a:rPr>
              <a:t>https://fauw.blog/2018/07/05/ryerson-arbitration-decision-regarding-use-of-student-evaluations-of-teaching/</a:t>
            </a:r>
            <a:r>
              <a:rPr lang="en-US" sz="24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7430143"/>
      </p:ext>
    </p:extLst>
  </p:cSld>
  <p:clrMapOvr>
    <a:masterClrMapping/>
  </p:clrMapOvr>
</p:sld>
</file>

<file path=ppt/theme/theme1.xml><?xml version="1.0" encoding="utf-8"?>
<a:theme xmlns:a="http://schemas.openxmlformats.org/drawingml/2006/main" name="uccs-powerpoint-template-2014-cobra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uccs-powerpoint-template-2014-cobranded</Template>
  <TotalTime>334</TotalTime>
  <Words>967</Words>
  <Application>Microsoft Office PowerPoint</Application>
  <PresentationFormat>On-screen Show (4:3)</PresentationFormat>
  <Paragraphs>80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Helvetica Neue</vt:lpstr>
      <vt:lpstr>Open Sans</vt:lpstr>
      <vt:lpstr>uccs-powerpoint-template-2014-cobranded</vt:lpstr>
      <vt:lpstr>Student Evaluations of Teaching (SETs)/FCQs</vt:lpstr>
      <vt:lpstr>Concerns about SET/FCQ validity</vt:lpstr>
      <vt:lpstr>Concerns about SET/FCQ validity</vt:lpstr>
      <vt:lpstr>Concerns about SET/FCQ validity</vt:lpstr>
      <vt:lpstr>Case Study: Ryerson University</vt:lpstr>
      <vt:lpstr>American Sociological Association +17</vt:lpstr>
      <vt:lpstr>American Sociological Association +17</vt:lpstr>
      <vt:lpstr>UCCS recommendations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Schaming</dc:creator>
  <cp:lastModifiedBy>Tisha Mendiola Jessop</cp:lastModifiedBy>
  <cp:revision>3</cp:revision>
  <dcterms:created xsi:type="dcterms:W3CDTF">2021-01-22T16:40:50Z</dcterms:created>
  <dcterms:modified xsi:type="dcterms:W3CDTF">2023-03-08T23:06:30Z</dcterms:modified>
</cp:coreProperties>
</file>